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96" r:id="rId2"/>
    <p:sldId id="300" r:id="rId3"/>
    <p:sldId id="277" r:id="rId4"/>
  </p:sldIdLst>
  <p:sldSz cx="10693400" cy="7561263"/>
  <p:notesSz cx="6797675" cy="9928225"/>
  <p:defaultTextStyle>
    <a:defPPr>
      <a:defRPr lang="ru-RU"/>
    </a:defPPr>
    <a:lvl1pPr algn="l" defTabSz="10429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520700" indent="-63500" algn="l" defTabSz="10429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1042988" indent="-128588" algn="l" defTabSz="10429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563688" indent="-192088" algn="l" defTabSz="10429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2085975" indent="-257175" algn="l" defTabSz="10429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4AC77"/>
    <a:srgbClr val="504F53"/>
    <a:srgbClr val="005AA9"/>
    <a:srgbClr val="8D8C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14" y="-888"/>
      </p:cViewPr>
      <p:guideLst>
        <p:guide orient="horz" pos="2382"/>
        <p:guide orient="horz" pos="1116"/>
        <p:guide orient="horz" pos="348"/>
        <p:guide orient="horz" pos="4470"/>
        <p:guide pos="3368"/>
        <p:guide pos="828"/>
        <p:guide pos="1824"/>
        <p:guide pos="6011"/>
        <p:guide pos="6456"/>
        <p:guide pos="60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867E3C2-364E-43BC-8FD3-53FC6AB578D2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C23DC9B-B5D9-4DF5-80E9-8E557B6C1135}">
      <dgm:prSet phldrT="[Текст]" custT="1"/>
      <dgm:spPr/>
      <dgm:t>
        <a:bodyPr/>
        <a:lstStyle/>
        <a:p>
          <a:r>
            <a:rPr lang="ru-RU" sz="2600" b="1" dirty="0" smtClean="0">
              <a:solidFill>
                <a:srgbClr val="C00000"/>
              </a:solidFill>
            </a:rPr>
            <a:t>Неправомерное применение специального режима налогообложения</a:t>
          </a:r>
          <a:endParaRPr lang="ru-RU" sz="2600" b="1" dirty="0">
            <a:solidFill>
              <a:srgbClr val="C00000"/>
            </a:solidFill>
          </a:endParaRPr>
        </a:p>
      </dgm:t>
    </dgm:pt>
    <dgm:pt modelId="{1A992DD8-51A8-4EE5-9303-9CF63B39A1E4}" type="parTrans" cxnId="{719104DC-5700-4172-AEB0-6EF63BA1DAC9}">
      <dgm:prSet/>
      <dgm:spPr/>
      <dgm:t>
        <a:bodyPr/>
        <a:lstStyle/>
        <a:p>
          <a:endParaRPr lang="ru-RU"/>
        </a:p>
      </dgm:t>
    </dgm:pt>
    <dgm:pt modelId="{0ACBE6D8-297F-442A-A222-1FBAB46F4FBA}" type="sibTrans" cxnId="{719104DC-5700-4172-AEB0-6EF63BA1DAC9}">
      <dgm:prSet/>
      <dgm:spPr/>
      <dgm:t>
        <a:bodyPr/>
        <a:lstStyle/>
        <a:p>
          <a:endParaRPr lang="ru-RU"/>
        </a:p>
      </dgm:t>
    </dgm:pt>
    <dgm:pt modelId="{FDB1617E-BB71-4730-B7B5-FAB619C2EBE9}">
      <dgm:prSet phldrT="[Текст]" custT="1"/>
      <dgm:spPr/>
      <dgm:t>
        <a:bodyPr/>
        <a:lstStyle/>
        <a:p>
          <a:r>
            <a:rPr lang="ru-RU" sz="2000" dirty="0" smtClean="0"/>
            <a:t>Применение схем дробления бизнеса</a:t>
          </a:r>
          <a:endParaRPr lang="ru-RU" sz="2000" dirty="0"/>
        </a:p>
      </dgm:t>
    </dgm:pt>
    <dgm:pt modelId="{1FFFE246-AA64-494C-85E1-9395E442B351}" type="parTrans" cxnId="{C1758B99-95B3-403D-A0F4-F24FDDCC6EDC}">
      <dgm:prSet/>
      <dgm:spPr/>
      <dgm:t>
        <a:bodyPr/>
        <a:lstStyle/>
        <a:p>
          <a:endParaRPr lang="ru-RU"/>
        </a:p>
      </dgm:t>
    </dgm:pt>
    <dgm:pt modelId="{2C932417-2B61-4DF0-A220-558D7A905802}" type="sibTrans" cxnId="{C1758B99-95B3-403D-A0F4-F24FDDCC6EDC}">
      <dgm:prSet/>
      <dgm:spPr/>
      <dgm:t>
        <a:bodyPr/>
        <a:lstStyle/>
        <a:p>
          <a:endParaRPr lang="ru-RU"/>
        </a:p>
      </dgm:t>
    </dgm:pt>
    <dgm:pt modelId="{B50C2196-D17D-44E7-A719-AD67B568EE8B}">
      <dgm:prSet phldrT="[Текст]" custT="1"/>
      <dgm:spPr/>
      <dgm:t>
        <a:bodyPr/>
        <a:lstStyle/>
        <a:p>
          <a:r>
            <a:rPr lang="ru-RU" sz="2600" b="1" dirty="0" smtClean="0">
              <a:solidFill>
                <a:srgbClr val="C00000"/>
              </a:solidFill>
            </a:rPr>
            <a:t>Неправильное исчисление суммы налога, подлежащей уплате в бюджет</a:t>
          </a:r>
          <a:endParaRPr lang="ru-RU" sz="2600" b="1" dirty="0">
            <a:solidFill>
              <a:srgbClr val="C00000"/>
            </a:solidFill>
          </a:endParaRPr>
        </a:p>
      </dgm:t>
    </dgm:pt>
    <dgm:pt modelId="{1AB638CA-6E27-4000-BC7C-A3E679305EEC}" type="parTrans" cxnId="{5E02313A-C58D-4CE4-95E4-A7D16EAFE28D}">
      <dgm:prSet/>
      <dgm:spPr/>
      <dgm:t>
        <a:bodyPr/>
        <a:lstStyle/>
        <a:p>
          <a:endParaRPr lang="ru-RU"/>
        </a:p>
      </dgm:t>
    </dgm:pt>
    <dgm:pt modelId="{AABBF783-B8F5-4145-A6A9-ADA551B8C045}" type="sibTrans" cxnId="{5E02313A-C58D-4CE4-95E4-A7D16EAFE28D}">
      <dgm:prSet/>
      <dgm:spPr/>
      <dgm:t>
        <a:bodyPr/>
        <a:lstStyle/>
        <a:p>
          <a:endParaRPr lang="ru-RU"/>
        </a:p>
      </dgm:t>
    </dgm:pt>
    <dgm:pt modelId="{40313B48-DCED-4500-805F-80049AB28C9F}">
      <dgm:prSet phldrT="[Текст]" custT="1"/>
      <dgm:spPr/>
      <dgm:t>
        <a:bodyPr/>
        <a:lstStyle/>
        <a:p>
          <a:r>
            <a:rPr lang="ru-RU" sz="2000" dirty="0" smtClean="0"/>
            <a:t>Занижение суммы полученного дохода</a:t>
          </a:r>
          <a:endParaRPr lang="ru-RU" sz="2000" dirty="0"/>
        </a:p>
      </dgm:t>
    </dgm:pt>
    <dgm:pt modelId="{230B816D-D049-413D-9FBD-1F43339CAB80}" type="parTrans" cxnId="{B34F8494-D42A-4AC2-B117-63BF7837EDC6}">
      <dgm:prSet/>
      <dgm:spPr/>
      <dgm:t>
        <a:bodyPr/>
        <a:lstStyle/>
        <a:p>
          <a:endParaRPr lang="ru-RU"/>
        </a:p>
      </dgm:t>
    </dgm:pt>
    <dgm:pt modelId="{7D7E1042-AE8C-46CD-9ED1-EC1296754BA7}" type="sibTrans" cxnId="{B34F8494-D42A-4AC2-B117-63BF7837EDC6}">
      <dgm:prSet/>
      <dgm:spPr/>
      <dgm:t>
        <a:bodyPr/>
        <a:lstStyle/>
        <a:p>
          <a:endParaRPr lang="ru-RU"/>
        </a:p>
      </dgm:t>
    </dgm:pt>
    <dgm:pt modelId="{300C31AC-8C90-4607-B1A8-EFCB785B03F2}">
      <dgm:prSet phldrT="[Текст]" custT="1"/>
      <dgm:spPr/>
      <dgm:t>
        <a:bodyPr/>
        <a:lstStyle/>
        <a:p>
          <a:r>
            <a:rPr lang="ru-RU" sz="2000" dirty="0" smtClean="0"/>
            <a:t>Предоставление «нулевых» деклараций по ЕНВД</a:t>
          </a:r>
          <a:endParaRPr lang="ru-RU" sz="2000" dirty="0"/>
        </a:p>
      </dgm:t>
    </dgm:pt>
    <dgm:pt modelId="{7C0FE1A7-42BA-4519-8877-BF2D66AD4B32}" type="parTrans" cxnId="{EE6D992D-706E-40C5-8D64-E47AA8BB3D7A}">
      <dgm:prSet/>
      <dgm:spPr/>
      <dgm:t>
        <a:bodyPr/>
        <a:lstStyle/>
        <a:p>
          <a:endParaRPr lang="ru-RU"/>
        </a:p>
      </dgm:t>
    </dgm:pt>
    <dgm:pt modelId="{B107835C-BEF3-4F92-A269-1AD1E96BB8A3}" type="sibTrans" cxnId="{EE6D992D-706E-40C5-8D64-E47AA8BB3D7A}">
      <dgm:prSet/>
      <dgm:spPr/>
      <dgm:t>
        <a:bodyPr/>
        <a:lstStyle/>
        <a:p>
          <a:endParaRPr lang="ru-RU"/>
        </a:p>
      </dgm:t>
    </dgm:pt>
    <dgm:pt modelId="{26CF22B9-5EB2-4702-BCE0-250ED0AB96FB}">
      <dgm:prSet phldrT="[Текст]" custT="1"/>
      <dgm:spPr/>
      <dgm:t>
        <a:bodyPr/>
        <a:lstStyle/>
        <a:p>
          <a:r>
            <a:rPr lang="ru-RU" sz="2000" dirty="0" smtClean="0"/>
            <a:t>Превышение установленных ограничений (выручка, численность, площадь и т.п.)</a:t>
          </a:r>
          <a:endParaRPr lang="ru-RU" sz="2000" dirty="0"/>
        </a:p>
      </dgm:t>
    </dgm:pt>
    <dgm:pt modelId="{8B6D8314-E947-45AB-A85F-B4092925AA22}" type="parTrans" cxnId="{51CC06F0-3E4F-4F2B-B0A4-636C7C2057A1}">
      <dgm:prSet/>
      <dgm:spPr/>
      <dgm:t>
        <a:bodyPr/>
        <a:lstStyle/>
        <a:p>
          <a:endParaRPr lang="ru-RU"/>
        </a:p>
      </dgm:t>
    </dgm:pt>
    <dgm:pt modelId="{297A2AD5-5540-4E0C-819F-2EE439A1A60C}" type="sibTrans" cxnId="{51CC06F0-3E4F-4F2B-B0A4-636C7C2057A1}">
      <dgm:prSet/>
      <dgm:spPr/>
      <dgm:t>
        <a:bodyPr/>
        <a:lstStyle/>
        <a:p>
          <a:endParaRPr lang="ru-RU"/>
        </a:p>
      </dgm:t>
    </dgm:pt>
    <dgm:pt modelId="{F29ED62B-77FC-4442-85B8-C84A160F715A}">
      <dgm:prSet phldrT="[Текст]" custT="1"/>
      <dgm:spPr/>
      <dgm:t>
        <a:bodyPr/>
        <a:lstStyle/>
        <a:p>
          <a:r>
            <a:rPr lang="ru-RU" sz="2000" dirty="0" smtClean="0"/>
            <a:t>Неправильная квалификация договорных отношений</a:t>
          </a:r>
          <a:endParaRPr lang="ru-RU" sz="2000" dirty="0"/>
        </a:p>
      </dgm:t>
    </dgm:pt>
    <dgm:pt modelId="{5DBC81EE-0A3F-4740-961F-B01521E69ED9}" type="parTrans" cxnId="{2EA9699B-350B-482B-8525-7A57E7054B56}">
      <dgm:prSet/>
      <dgm:spPr/>
      <dgm:t>
        <a:bodyPr/>
        <a:lstStyle/>
        <a:p>
          <a:endParaRPr lang="ru-RU"/>
        </a:p>
      </dgm:t>
    </dgm:pt>
    <dgm:pt modelId="{7CE60CD9-5891-4526-A6FD-46ABB3EF6B71}" type="sibTrans" cxnId="{2EA9699B-350B-482B-8525-7A57E7054B56}">
      <dgm:prSet/>
      <dgm:spPr/>
      <dgm:t>
        <a:bodyPr/>
        <a:lstStyle/>
        <a:p>
          <a:endParaRPr lang="ru-RU"/>
        </a:p>
      </dgm:t>
    </dgm:pt>
    <dgm:pt modelId="{454FF645-5FFB-4414-930B-22996B65052E}">
      <dgm:prSet phldrT="[Текст]" custT="1"/>
      <dgm:spPr/>
      <dgm:t>
        <a:bodyPr/>
        <a:lstStyle/>
        <a:p>
          <a:r>
            <a:rPr lang="ru-RU" sz="2000" dirty="0" smtClean="0"/>
            <a:t>Занижение физического показателя, исходя из которого производится расчет</a:t>
          </a:r>
          <a:endParaRPr lang="ru-RU" sz="2000" dirty="0"/>
        </a:p>
      </dgm:t>
    </dgm:pt>
    <dgm:pt modelId="{39528F83-F648-4BF6-9B2D-073A06E06AB7}" type="parTrans" cxnId="{72E6B0A7-8D8A-4BEF-8971-159BF407E88C}">
      <dgm:prSet/>
      <dgm:spPr/>
      <dgm:t>
        <a:bodyPr/>
        <a:lstStyle/>
        <a:p>
          <a:endParaRPr lang="ru-RU"/>
        </a:p>
      </dgm:t>
    </dgm:pt>
    <dgm:pt modelId="{F27198D8-0302-46DD-B3A8-83C6700F5915}" type="sibTrans" cxnId="{72E6B0A7-8D8A-4BEF-8971-159BF407E88C}">
      <dgm:prSet/>
      <dgm:spPr/>
      <dgm:t>
        <a:bodyPr/>
        <a:lstStyle/>
        <a:p>
          <a:endParaRPr lang="ru-RU"/>
        </a:p>
      </dgm:t>
    </dgm:pt>
    <dgm:pt modelId="{473DA525-45B2-433C-AA9A-58002DECC1C6}">
      <dgm:prSet phldrT="[Текст]" custT="1"/>
      <dgm:spPr/>
      <dgm:t>
        <a:bodyPr/>
        <a:lstStyle/>
        <a:p>
          <a:r>
            <a:rPr lang="ru-RU" sz="2000" dirty="0" smtClean="0"/>
            <a:t>Неправомерное уменьшение суммы налога на сумму неуплаченных страховых взносов</a:t>
          </a:r>
          <a:endParaRPr lang="ru-RU" sz="2000" dirty="0"/>
        </a:p>
      </dgm:t>
    </dgm:pt>
    <dgm:pt modelId="{CC6D1718-9DFB-4E92-9DE7-D0B521293F79}" type="parTrans" cxnId="{C862E016-F368-4DBA-9E02-EE2DA5859E9B}">
      <dgm:prSet/>
      <dgm:spPr/>
      <dgm:t>
        <a:bodyPr/>
        <a:lstStyle/>
        <a:p>
          <a:endParaRPr lang="ru-RU"/>
        </a:p>
      </dgm:t>
    </dgm:pt>
    <dgm:pt modelId="{BC9379B5-6EF8-4A5A-A6AF-3C3AF6228B35}" type="sibTrans" cxnId="{C862E016-F368-4DBA-9E02-EE2DA5859E9B}">
      <dgm:prSet/>
      <dgm:spPr/>
      <dgm:t>
        <a:bodyPr/>
        <a:lstStyle/>
        <a:p>
          <a:endParaRPr lang="ru-RU"/>
        </a:p>
      </dgm:t>
    </dgm:pt>
    <dgm:pt modelId="{6B2D8D15-B154-4508-B937-9266B2051707}" type="pres">
      <dgm:prSet presAssocID="{0867E3C2-364E-43BC-8FD3-53FC6AB578D2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321DEEE-90FE-4709-983C-60432431635C}" type="pres">
      <dgm:prSet presAssocID="{7C23DC9B-B5D9-4DF5-80E9-8E557B6C1135}" presName="compNode" presStyleCnt="0"/>
      <dgm:spPr/>
    </dgm:pt>
    <dgm:pt modelId="{581C9519-1118-442B-8D89-C498BBE61A43}" type="pres">
      <dgm:prSet presAssocID="{7C23DC9B-B5D9-4DF5-80E9-8E557B6C1135}" presName="aNode" presStyleLbl="bgShp" presStyleIdx="0" presStyleCnt="2"/>
      <dgm:spPr/>
      <dgm:t>
        <a:bodyPr/>
        <a:lstStyle/>
        <a:p>
          <a:endParaRPr lang="ru-RU"/>
        </a:p>
      </dgm:t>
    </dgm:pt>
    <dgm:pt modelId="{76A10D24-6030-4594-B175-3AE75EC5E69A}" type="pres">
      <dgm:prSet presAssocID="{7C23DC9B-B5D9-4DF5-80E9-8E557B6C1135}" presName="textNode" presStyleLbl="bgShp" presStyleIdx="0" presStyleCnt="2"/>
      <dgm:spPr/>
      <dgm:t>
        <a:bodyPr/>
        <a:lstStyle/>
        <a:p>
          <a:endParaRPr lang="ru-RU"/>
        </a:p>
      </dgm:t>
    </dgm:pt>
    <dgm:pt modelId="{AF01DBAC-C759-45A0-BDB2-651675534420}" type="pres">
      <dgm:prSet presAssocID="{7C23DC9B-B5D9-4DF5-80E9-8E557B6C1135}" presName="compChildNode" presStyleCnt="0"/>
      <dgm:spPr/>
    </dgm:pt>
    <dgm:pt modelId="{668DD55A-4F3C-4870-9785-E7A69F0A6813}" type="pres">
      <dgm:prSet presAssocID="{7C23DC9B-B5D9-4DF5-80E9-8E557B6C1135}" presName="theInnerList" presStyleCnt="0"/>
      <dgm:spPr/>
    </dgm:pt>
    <dgm:pt modelId="{5F8363E6-9337-45C0-877B-EA2AEE227E90}" type="pres">
      <dgm:prSet presAssocID="{FDB1617E-BB71-4730-B7B5-FAB619C2EBE9}" presName="child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417627-EE25-4BDD-BACC-1E8EE721C3FD}" type="pres">
      <dgm:prSet presAssocID="{FDB1617E-BB71-4730-B7B5-FAB619C2EBE9}" presName="aSpace2" presStyleCnt="0"/>
      <dgm:spPr/>
    </dgm:pt>
    <dgm:pt modelId="{DCCB14FF-5F54-466D-B8D9-0F32D8B0C172}" type="pres">
      <dgm:prSet presAssocID="{26CF22B9-5EB2-4702-BCE0-250ED0AB96FB}" presName="child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84C4B9-1623-4318-8903-6BA819EDC9C7}" type="pres">
      <dgm:prSet presAssocID="{26CF22B9-5EB2-4702-BCE0-250ED0AB96FB}" presName="aSpace2" presStyleCnt="0"/>
      <dgm:spPr/>
    </dgm:pt>
    <dgm:pt modelId="{A611313F-4A43-4636-8D0D-AD80A9CD4123}" type="pres">
      <dgm:prSet presAssocID="{F29ED62B-77FC-4442-85B8-C84A160F715A}" presName="child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4DD619-D31B-44AF-9662-2F931C9BA76E}" type="pres">
      <dgm:prSet presAssocID="{7C23DC9B-B5D9-4DF5-80E9-8E557B6C1135}" presName="aSpace" presStyleCnt="0"/>
      <dgm:spPr/>
    </dgm:pt>
    <dgm:pt modelId="{84159F79-3A02-4F8B-96AF-E2C4943AB7FF}" type="pres">
      <dgm:prSet presAssocID="{B50C2196-D17D-44E7-A719-AD67B568EE8B}" presName="compNode" presStyleCnt="0"/>
      <dgm:spPr/>
    </dgm:pt>
    <dgm:pt modelId="{53684661-E3BC-4850-80C7-7303266367B9}" type="pres">
      <dgm:prSet presAssocID="{B50C2196-D17D-44E7-A719-AD67B568EE8B}" presName="aNode" presStyleLbl="bgShp" presStyleIdx="1" presStyleCnt="2"/>
      <dgm:spPr/>
      <dgm:t>
        <a:bodyPr/>
        <a:lstStyle/>
        <a:p>
          <a:endParaRPr lang="ru-RU"/>
        </a:p>
      </dgm:t>
    </dgm:pt>
    <dgm:pt modelId="{F8D63A4E-ADD6-49C7-A542-A17660909D49}" type="pres">
      <dgm:prSet presAssocID="{B50C2196-D17D-44E7-A719-AD67B568EE8B}" presName="textNode" presStyleLbl="bgShp" presStyleIdx="1" presStyleCnt="2"/>
      <dgm:spPr/>
      <dgm:t>
        <a:bodyPr/>
        <a:lstStyle/>
        <a:p>
          <a:endParaRPr lang="ru-RU"/>
        </a:p>
      </dgm:t>
    </dgm:pt>
    <dgm:pt modelId="{9B00E5FD-082A-4542-B4A6-BEEE3C48D192}" type="pres">
      <dgm:prSet presAssocID="{B50C2196-D17D-44E7-A719-AD67B568EE8B}" presName="compChildNode" presStyleCnt="0"/>
      <dgm:spPr/>
    </dgm:pt>
    <dgm:pt modelId="{60DC41D0-228D-4094-ADAF-553F927E3EC9}" type="pres">
      <dgm:prSet presAssocID="{B50C2196-D17D-44E7-A719-AD67B568EE8B}" presName="theInnerList" presStyleCnt="0"/>
      <dgm:spPr/>
    </dgm:pt>
    <dgm:pt modelId="{6C48E931-FDFF-444D-875B-21709FA80DF8}" type="pres">
      <dgm:prSet presAssocID="{40313B48-DCED-4500-805F-80049AB28C9F}" presName="childNode" presStyleLbl="node1" presStyleIdx="3" presStyleCnt="7" custScaleX="10464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B15AFE-9D34-4C82-A96D-84A011725BDC}" type="pres">
      <dgm:prSet presAssocID="{40313B48-DCED-4500-805F-80049AB28C9F}" presName="aSpace2" presStyleCnt="0"/>
      <dgm:spPr/>
    </dgm:pt>
    <dgm:pt modelId="{B1EE6C06-F4FA-457F-A421-A7B64771D2F5}" type="pres">
      <dgm:prSet presAssocID="{454FF645-5FFB-4414-930B-22996B65052E}" presName="childNode" presStyleLbl="node1" presStyleIdx="4" presStyleCnt="7" custScaleX="1054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54B3CE-5C3A-476A-A45A-7D06E9C06ED4}" type="pres">
      <dgm:prSet presAssocID="{454FF645-5FFB-4414-930B-22996B65052E}" presName="aSpace2" presStyleCnt="0"/>
      <dgm:spPr/>
    </dgm:pt>
    <dgm:pt modelId="{81714A52-733F-4C2C-BA14-0E7D78E53D0D}" type="pres">
      <dgm:prSet presAssocID="{473DA525-45B2-433C-AA9A-58002DECC1C6}" presName="childNode" presStyleLbl="node1" presStyleIdx="5" presStyleCnt="7" custScaleX="1086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96B616-F2CA-43D5-A224-F34BAC13BF61}" type="pres">
      <dgm:prSet presAssocID="{473DA525-45B2-433C-AA9A-58002DECC1C6}" presName="aSpace2" presStyleCnt="0"/>
      <dgm:spPr/>
    </dgm:pt>
    <dgm:pt modelId="{6439F2BD-3EE0-412F-AF12-828D7347AF5A}" type="pres">
      <dgm:prSet presAssocID="{300C31AC-8C90-4607-B1A8-EFCB785B03F2}" presName="child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862E016-F368-4DBA-9E02-EE2DA5859E9B}" srcId="{B50C2196-D17D-44E7-A719-AD67B568EE8B}" destId="{473DA525-45B2-433C-AA9A-58002DECC1C6}" srcOrd="2" destOrd="0" parTransId="{CC6D1718-9DFB-4E92-9DE7-D0B521293F79}" sibTransId="{BC9379B5-6EF8-4A5A-A6AF-3C3AF6228B35}"/>
    <dgm:cxn modelId="{B74FB964-82CA-4757-996C-36E344C9317B}" type="presOf" srcId="{300C31AC-8C90-4607-B1A8-EFCB785B03F2}" destId="{6439F2BD-3EE0-412F-AF12-828D7347AF5A}" srcOrd="0" destOrd="0" presId="urn:microsoft.com/office/officeart/2005/8/layout/lProcess2"/>
    <dgm:cxn modelId="{C1758B99-95B3-403D-A0F4-F24FDDCC6EDC}" srcId="{7C23DC9B-B5D9-4DF5-80E9-8E557B6C1135}" destId="{FDB1617E-BB71-4730-B7B5-FAB619C2EBE9}" srcOrd="0" destOrd="0" parTransId="{1FFFE246-AA64-494C-85E1-9395E442B351}" sibTransId="{2C932417-2B61-4DF0-A220-558D7A905802}"/>
    <dgm:cxn modelId="{7A552773-A7FE-4E8F-93E5-88E1D24C3117}" type="presOf" srcId="{F29ED62B-77FC-4442-85B8-C84A160F715A}" destId="{A611313F-4A43-4636-8D0D-AD80A9CD4123}" srcOrd="0" destOrd="0" presId="urn:microsoft.com/office/officeart/2005/8/layout/lProcess2"/>
    <dgm:cxn modelId="{FA4EB67E-AF17-48B4-B3BD-4B51C3BC021F}" type="presOf" srcId="{7C23DC9B-B5D9-4DF5-80E9-8E557B6C1135}" destId="{581C9519-1118-442B-8D89-C498BBE61A43}" srcOrd="0" destOrd="0" presId="urn:microsoft.com/office/officeart/2005/8/layout/lProcess2"/>
    <dgm:cxn modelId="{51CC06F0-3E4F-4F2B-B0A4-636C7C2057A1}" srcId="{7C23DC9B-B5D9-4DF5-80E9-8E557B6C1135}" destId="{26CF22B9-5EB2-4702-BCE0-250ED0AB96FB}" srcOrd="1" destOrd="0" parTransId="{8B6D8314-E947-45AB-A85F-B4092925AA22}" sibTransId="{297A2AD5-5540-4E0C-819F-2EE439A1A60C}"/>
    <dgm:cxn modelId="{72F4151F-8BD7-46ED-A6DF-D652E043330C}" type="presOf" srcId="{40313B48-DCED-4500-805F-80049AB28C9F}" destId="{6C48E931-FDFF-444D-875B-21709FA80DF8}" srcOrd="0" destOrd="0" presId="urn:microsoft.com/office/officeart/2005/8/layout/lProcess2"/>
    <dgm:cxn modelId="{15CB8698-1DF6-4C8C-87E1-28A7B1EDEDAC}" type="presOf" srcId="{FDB1617E-BB71-4730-B7B5-FAB619C2EBE9}" destId="{5F8363E6-9337-45C0-877B-EA2AEE227E90}" srcOrd="0" destOrd="0" presId="urn:microsoft.com/office/officeart/2005/8/layout/lProcess2"/>
    <dgm:cxn modelId="{B34F8494-D42A-4AC2-B117-63BF7837EDC6}" srcId="{B50C2196-D17D-44E7-A719-AD67B568EE8B}" destId="{40313B48-DCED-4500-805F-80049AB28C9F}" srcOrd="0" destOrd="0" parTransId="{230B816D-D049-413D-9FBD-1F43339CAB80}" sibTransId="{7D7E1042-AE8C-46CD-9ED1-EC1296754BA7}"/>
    <dgm:cxn modelId="{CCBBC229-49F5-4391-AA81-4F5D63AD2638}" type="presOf" srcId="{7C23DC9B-B5D9-4DF5-80E9-8E557B6C1135}" destId="{76A10D24-6030-4594-B175-3AE75EC5E69A}" srcOrd="1" destOrd="0" presId="urn:microsoft.com/office/officeart/2005/8/layout/lProcess2"/>
    <dgm:cxn modelId="{719104DC-5700-4172-AEB0-6EF63BA1DAC9}" srcId="{0867E3C2-364E-43BC-8FD3-53FC6AB578D2}" destId="{7C23DC9B-B5D9-4DF5-80E9-8E557B6C1135}" srcOrd="0" destOrd="0" parTransId="{1A992DD8-51A8-4EE5-9303-9CF63B39A1E4}" sibTransId="{0ACBE6D8-297F-442A-A222-1FBAB46F4FBA}"/>
    <dgm:cxn modelId="{98CEC54F-1B5C-4489-82F6-0CED3E0B37C5}" type="presOf" srcId="{0867E3C2-364E-43BC-8FD3-53FC6AB578D2}" destId="{6B2D8D15-B154-4508-B937-9266B2051707}" srcOrd="0" destOrd="0" presId="urn:microsoft.com/office/officeart/2005/8/layout/lProcess2"/>
    <dgm:cxn modelId="{CBF07F27-2675-4577-94E2-60ADE520D87A}" type="presOf" srcId="{473DA525-45B2-433C-AA9A-58002DECC1C6}" destId="{81714A52-733F-4C2C-BA14-0E7D78E53D0D}" srcOrd="0" destOrd="0" presId="urn:microsoft.com/office/officeart/2005/8/layout/lProcess2"/>
    <dgm:cxn modelId="{C76B3489-871C-4420-B3E9-6C7D23DB9A92}" type="presOf" srcId="{B50C2196-D17D-44E7-A719-AD67B568EE8B}" destId="{53684661-E3BC-4850-80C7-7303266367B9}" srcOrd="0" destOrd="0" presId="urn:microsoft.com/office/officeart/2005/8/layout/lProcess2"/>
    <dgm:cxn modelId="{73ACC082-0168-44BE-8E31-80A468D76415}" type="presOf" srcId="{454FF645-5FFB-4414-930B-22996B65052E}" destId="{B1EE6C06-F4FA-457F-A421-A7B64771D2F5}" srcOrd="0" destOrd="0" presId="urn:microsoft.com/office/officeart/2005/8/layout/lProcess2"/>
    <dgm:cxn modelId="{08CA4AD2-74F7-4167-A0D5-F4CCCD0EBD05}" type="presOf" srcId="{26CF22B9-5EB2-4702-BCE0-250ED0AB96FB}" destId="{DCCB14FF-5F54-466D-B8D9-0F32D8B0C172}" srcOrd="0" destOrd="0" presId="urn:microsoft.com/office/officeart/2005/8/layout/lProcess2"/>
    <dgm:cxn modelId="{5E02313A-C58D-4CE4-95E4-A7D16EAFE28D}" srcId="{0867E3C2-364E-43BC-8FD3-53FC6AB578D2}" destId="{B50C2196-D17D-44E7-A719-AD67B568EE8B}" srcOrd="1" destOrd="0" parTransId="{1AB638CA-6E27-4000-BC7C-A3E679305EEC}" sibTransId="{AABBF783-B8F5-4145-A6A9-ADA551B8C045}"/>
    <dgm:cxn modelId="{EE6D992D-706E-40C5-8D64-E47AA8BB3D7A}" srcId="{B50C2196-D17D-44E7-A719-AD67B568EE8B}" destId="{300C31AC-8C90-4607-B1A8-EFCB785B03F2}" srcOrd="3" destOrd="0" parTransId="{7C0FE1A7-42BA-4519-8877-BF2D66AD4B32}" sibTransId="{B107835C-BEF3-4F92-A269-1AD1E96BB8A3}"/>
    <dgm:cxn modelId="{4328CD31-A5E2-4092-9DA1-E4E410428ED3}" type="presOf" srcId="{B50C2196-D17D-44E7-A719-AD67B568EE8B}" destId="{F8D63A4E-ADD6-49C7-A542-A17660909D49}" srcOrd="1" destOrd="0" presId="urn:microsoft.com/office/officeart/2005/8/layout/lProcess2"/>
    <dgm:cxn modelId="{72E6B0A7-8D8A-4BEF-8971-159BF407E88C}" srcId="{B50C2196-D17D-44E7-A719-AD67B568EE8B}" destId="{454FF645-5FFB-4414-930B-22996B65052E}" srcOrd="1" destOrd="0" parTransId="{39528F83-F648-4BF6-9B2D-073A06E06AB7}" sibTransId="{F27198D8-0302-46DD-B3A8-83C6700F5915}"/>
    <dgm:cxn modelId="{2EA9699B-350B-482B-8525-7A57E7054B56}" srcId="{7C23DC9B-B5D9-4DF5-80E9-8E557B6C1135}" destId="{F29ED62B-77FC-4442-85B8-C84A160F715A}" srcOrd="2" destOrd="0" parTransId="{5DBC81EE-0A3F-4740-961F-B01521E69ED9}" sibTransId="{7CE60CD9-5891-4526-A6FD-46ABB3EF6B71}"/>
    <dgm:cxn modelId="{61E3EA78-F4E4-451B-823D-A32A7197994E}" type="presParOf" srcId="{6B2D8D15-B154-4508-B937-9266B2051707}" destId="{1321DEEE-90FE-4709-983C-60432431635C}" srcOrd="0" destOrd="0" presId="urn:microsoft.com/office/officeart/2005/8/layout/lProcess2"/>
    <dgm:cxn modelId="{E1DED098-19C1-4385-A91D-992909669D80}" type="presParOf" srcId="{1321DEEE-90FE-4709-983C-60432431635C}" destId="{581C9519-1118-442B-8D89-C498BBE61A43}" srcOrd="0" destOrd="0" presId="urn:microsoft.com/office/officeart/2005/8/layout/lProcess2"/>
    <dgm:cxn modelId="{1A5675B1-7D8D-4D9A-8AD4-FACDC86A523B}" type="presParOf" srcId="{1321DEEE-90FE-4709-983C-60432431635C}" destId="{76A10D24-6030-4594-B175-3AE75EC5E69A}" srcOrd="1" destOrd="0" presId="urn:microsoft.com/office/officeart/2005/8/layout/lProcess2"/>
    <dgm:cxn modelId="{B4A62697-4BFC-4F5C-A7D8-C4FBB7D9EC5F}" type="presParOf" srcId="{1321DEEE-90FE-4709-983C-60432431635C}" destId="{AF01DBAC-C759-45A0-BDB2-651675534420}" srcOrd="2" destOrd="0" presId="urn:microsoft.com/office/officeart/2005/8/layout/lProcess2"/>
    <dgm:cxn modelId="{1AA9F71A-5B17-4276-9361-FB3AAAB4B73D}" type="presParOf" srcId="{AF01DBAC-C759-45A0-BDB2-651675534420}" destId="{668DD55A-4F3C-4870-9785-E7A69F0A6813}" srcOrd="0" destOrd="0" presId="urn:microsoft.com/office/officeart/2005/8/layout/lProcess2"/>
    <dgm:cxn modelId="{41205CC6-239B-4A50-B9BE-7F08D7494E34}" type="presParOf" srcId="{668DD55A-4F3C-4870-9785-E7A69F0A6813}" destId="{5F8363E6-9337-45C0-877B-EA2AEE227E90}" srcOrd="0" destOrd="0" presId="urn:microsoft.com/office/officeart/2005/8/layout/lProcess2"/>
    <dgm:cxn modelId="{657B8E7B-CCF6-41FA-A1C2-C771FF9141B8}" type="presParOf" srcId="{668DD55A-4F3C-4870-9785-E7A69F0A6813}" destId="{6B417627-EE25-4BDD-BACC-1E8EE721C3FD}" srcOrd="1" destOrd="0" presId="urn:microsoft.com/office/officeart/2005/8/layout/lProcess2"/>
    <dgm:cxn modelId="{95774388-8B58-4AD9-AC1F-4A7729E2318F}" type="presParOf" srcId="{668DD55A-4F3C-4870-9785-E7A69F0A6813}" destId="{DCCB14FF-5F54-466D-B8D9-0F32D8B0C172}" srcOrd="2" destOrd="0" presId="urn:microsoft.com/office/officeart/2005/8/layout/lProcess2"/>
    <dgm:cxn modelId="{F1503C80-5C21-437A-84C7-8DA663E81D20}" type="presParOf" srcId="{668DD55A-4F3C-4870-9785-E7A69F0A6813}" destId="{1684C4B9-1623-4318-8903-6BA819EDC9C7}" srcOrd="3" destOrd="0" presId="urn:microsoft.com/office/officeart/2005/8/layout/lProcess2"/>
    <dgm:cxn modelId="{36F23167-3402-4CC6-BCB7-D0B522689414}" type="presParOf" srcId="{668DD55A-4F3C-4870-9785-E7A69F0A6813}" destId="{A611313F-4A43-4636-8D0D-AD80A9CD4123}" srcOrd="4" destOrd="0" presId="urn:microsoft.com/office/officeart/2005/8/layout/lProcess2"/>
    <dgm:cxn modelId="{B22C8C01-1EF8-4182-931A-AF895A630054}" type="presParOf" srcId="{6B2D8D15-B154-4508-B937-9266B2051707}" destId="{494DD619-D31B-44AF-9662-2F931C9BA76E}" srcOrd="1" destOrd="0" presId="urn:microsoft.com/office/officeart/2005/8/layout/lProcess2"/>
    <dgm:cxn modelId="{5F672799-AAB3-4319-B067-574C955FA0CC}" type="presParOf" srcId="{6B2D8D15-B154-4508-B937-9266B2051707}" destId="{84159F79-3A02-4F8B-96AF-E2C4943AB7FF}" srcOrd="2" destOrd="0" presId="urn:microsoft.com/office/officeart/2005/8/layout/lProcess2"/>
    <dgm:cxn modelId="{FE7B8255-5760-423D-AFAD-E6EAF80C6624}" type="presParOf" srcId="{84159F79-3A02-4F8B-96AF-E2C4943AB7FF}" destId="{53684661-E3BC-4850-80C7-7303266367B9}" srcOrd="0" destOrd="0" presId="urn:microsoft.com/office/officeart/2005/8/layout/lProcess2"/>
    <dgm:cxn modelId="{E8526CC9-B3DC-43AD-9162-CE8C2B577042}" type="presParOf" srcId="{84159F79-3A02-4F8B-96AF-E2C4943AB7FF}" destId="{F8D63A4E-ADD6-49C7-A542-A17660909D49}" srcOrd="1" destOrd="0" presId="urn:microsoft.com/office/officeart/2005/8/layout/lProcess2"/>
    <dgm:cxn modelId="{788C5B6A-DBCD-432A-9402-A9367D99DA14}" type="presParOf" srcId="{84159F79-3A02-4F8B-96AF-E2C4943AB7FF}" destId="{9B00E5FD-082A-4542-B4A6-BEEE3C48D192}" srcOrd="2" destOrd="0" presId="urn:microsoft.com/office/officeart/2005/8/layout/lProcess2"/>
    <dgm:cxn modelId="{546A24E7-E458-4626-B769-67E513C5003E}" type="presParOf" srcId="{9B00E5FD-082A-4542-B4A6-BEEE3C48D192}" destId="{60DC41D0-228D-4094-ADAF-553F927E3EC9}" srcOrd="0" destOrd="0" presId="urn:microsoft.com/office/officeart/2005/8/layout/lProcess2"/>
    <dgm:cxn modelId="{805878EC-23C7-41E4-857C-67056AD7B131}" type="presParOf" srcId="{60DC41D0-228D-4094-ADAF-553F927E3EC9}" destId="{6C48E931-FDFF-444D-875B-21709FA80DF8}" srcOrd="0" destOrd="0" presId="urn:microsoft.com/office/officeart/2005/8/layout/lProcess2"/>
    <dgm:cxn modelId="{044EC4AD-DFD8-4300-9672-F61263EA9264}" type="presParOf" srcId="{60DC41D0-228D-4094-ADAF-553F927E3EC9}" destId="{D9B15AFE-9D34-4C82-A96D-84A011725BDC}" srcOrd="1" destOrd="0" presId="urn:microsoft.com/office/officeart/2005/8/layout/lProcess2"/>
    <dgm:cxn modelId="{36C0B1A9-8EEE-4DB7-BAAB-B04A21281757}" type="presParOf" srcId="{60DC41D0-228D-4094-ADAF-553F927E3EC9}" destId="{B1EE6C06-F4FA-457F-A421-A7B64771D2F5}" srcOrd="2" destOrd="0" presId="urn:microsoft.com/office/officeart/2005/8/layout/lProcess2"/>
    <dgm:cxn modelId="{D749DFFE-3844-4FAE-A235-4E6F79F1D993}" type="presParOf" srcId="{60DC41D0-228D-4094-ADAF-553F927E3EC9}" destId="{C854B3CE-5C3A-476A-A45A-7D06E9C06ED4}" srcOrd="3" destOrd="0" presId="urn:microsoft.com/office/officeart/2005/8/layout/lProcess2"/>
    <dgm:cxn modelId="{DE24C2BF-3CD0-49E0-8157-D3919E720185}" type="presParOf" srcId="{60DC41D0-228D-4094-ADAF-553F927E3EC9}" destId="{81714A52-733F-4C2C-BA14-0E7D78E53D0D}" srcOrd="4" destOrd="0" presId="urn:microsoft.com/office/officeart/2005/8/layout/lProcess2"/>
    <dgm:cxn modelId="{502E6596-86D8-4B4B-B803-9D1973DD74C4}" type="presParOf" srcId="{60DC41D0-228D-4094-ADAF-553F927E3EC9}" destId="{DA96B616-F2CA-43D5-A224-F34BAC13BF61}" srcOrd="5" destOrd="0" presId="urn:microsoft.com/office/officeart/2005/8/layout/lProcess2"/>
    <dgm:cxn modelId="{C99236C2-4C12-48DD-96CC-F35833B07244}" type="presParOf" srcId="{60DC41D0-228D-4094-ADAF-553F927E3EC9}" destId="{6439F2BD-3EE0-412F-AF12-828D7347AF5A}" srcOrd="6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1C9519-1118-442B-8D89-C498BBE61A43}">
      <dsp:nvSpPr>
        <dsp:cNvPr id="0" name=""/>
        <dsp:cNvSpPr/>
      </dsp:nvSpPr>
      <dsp:spPr>
        <a:xfrm>
          <a:off x="4721" y="0"/>
          <a:ext cx="4541496" cy="604455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 smtClean="0">
              <a:solidFill>
                <a:srgbClr val="C00000"/>
              </a:solidFill>
            </a:rPr>
            <a:t>Неправомерное применение специального режима налогообложения</a:t>
          </a:r>
          <a:endParaRPr lang="ru-RU" sz="2600" b="1" kern="1200" dirty="0">
            <a:solidFill>
              <a:srgbClr val="C00000"/>
            </a:solidFill>
          </a:endParaRPr>
        </a:p>
      </dsp:txBody>
      <dsp:txXfrm>
        <a:off x="4721" y="0"/>
        <a:ext cx="4541496" cy="1813366"/>
      </dsp:txXfrm>
    </dsp:sp>
    <dsp:sp modelId="{5F8363E6-9337-45C0-877B-EA2AEE227E90}">
      <dsp:nvSpPr>
        <dsp:cNvPr id="0" name=""/>
        <dsp:cNvSpPr/>
      </dsp:nvSpPr>
      <dsp:spPr>
        <a:xfrm>
          <a:off x="458870" y="1813883"/>
          <a:ext cx="3633197" cy="11875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Применение схем дробления бизнеса</a:t>
          </a:r>
          <a:endParaRPr lang="ru-RU" sz="2000" kern="1200" dirty="0"/>
        </a:p>
      </dsp:txBody>
      <dsp:txXfrm>
        <a:off x="493651" y="1848664"/>
        <a:ext cx="3563635" cy="1117951"/>
      </dsp:txXfrm>
    </dsp:sp>
    <dsp:sp modelId="{DCCB14FF-5F54-466D-B8D9-0F32D8B0C172}">
      <dsp:nvSpPr>
        <dsp:cNvPr id="0" name=""/>
        <dsp:cNvSpPr/>
      </dsp:nvSpPr>
      <dsp:spPr>
        <a:xfrm>
          <a:off x="458870" y="3184090"/>
          <a:ext cx="3633197" cy="11875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Превышение установленных ограничений (выручка, численность, площадь и т.п.)</a:t>
          </a:r>
          <a:endParaRPr lang="ru-RU" sz="2000" kern="1200" dirty="0"/>
        </a:p>
      </dsp:txBody>
      <dsp:txXfrm>
        <a:off x="493651" y="3218871"/>
        <a:ext cx="3563635" cy="1117951"/>
      </dsp:txXfrm>
    </dsp:sp>
    <dsp:sp modelId="{A611313F-4A43-4636-8D0D-AD80A9CD4123}">
      <dsp:nvSpPr>
        <dsp:cNvPr id="0" name=""/>
        <dsp:cNvSpPr/>
      </dsp:nvSpPr>
      <dsp:spPr>
        <a:xfrm>
          <a:off x="458870" y="4554297"/>
          <a:ext cx="3633197" cy="11875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Неправильная квалификация договорных отношений</a:t>
          </a:r>
          <a:endParaRPr lang="ru-RU" sz="2000" kern="1200" dirty="0"/>
        </a:p>
      </dsp:txBody>
      <dsp:txXfrm>
        <a:off x="493651" y="4589078"/>
        <a:ext cx="3563635" cy="1117951"/>
      </dsp:txXfrm>
    </dsp:sp>
    <dsp:sp modelId="{53684661-E3BC-4850-80C7-7303266367B9}">
      <dsp:nvSpPr>
        <dsp:cNvPr id="0" name=""/>
        <dsp:cNvSpPr/>
      </dsp:nvSpPr>
      <dsp:spPr>
        <a:xfrm>
          <a:off x="4886830" y="0"/>
          <a:ext cx="4541496" cy="604455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 smtClean="0">
              <a:solidFill>
                <a:srgbClr val="C00000"/>
              </a:solidFill>
            </a:rPr>
            <a:t>Неправильное исчисление суммы налога, подлежащей уплате в бюджет</a:t>
          </a:r>
          <a:endParaRPr lang="ru-RU" sz="2600" b="1" kern="1200" dirty="0">
            <a:solidFill>
              <a:srgbClr val="C00000"/>
            </a:solidFill>
          </a:endParaRPr>
        </a:p>
      </dsp:txBody>
      <dsp:txXfrm>
        <a:off x="4886830" y="0"/>
        <a:ext cx="4541496" cy="1813366"/>
      </dsp:txXfrm>
    </dsp:sp>
    <dsp:sp modelId="{6C48E931-FDFF-444D-875B-21709FA80DF8}">
      <dsp:nvSpPr>
        <dsp:cNvPr id="0" name=""/>
        <dsp:cNvSpPr/>
      </dsp:nvSpPr>
      <dsp:spPr>
        <a:xfrm>
          <a:off x="5256580" y="1813514"/>
          <a:ext cx="3801995" cy="8805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Занижение суммы полученного дохода</a:t>
          </a:r>
          <a:endParaRPr lang="ru-RU" sz="2000" kern="1200" dirty="0"/>
        </a:p>
      </dsp:txBody>
      <dsp:txXfrm>
        <a:off x="5282371" y="1839305"/>
        <a:ext cx="3750413" cy="828980"/>
      </dsp:txXfrm>
    </dsp:sp>
    <dsp:sp modelId="{B1EE6C06-F4FA-457F-A421-A7B64771D2F5}">
      <dsp:nvSpPr>
        <dsp:cNvPr id="0" name=""/>
        <dsp:cNvSpPr/>
      </dsp:nvSpPr>
      <dsp:spPr>
        <a:xfrm>
          <a:off x="5242138" y="2829548"/>
          <a:ext cx="3830879" cy="8805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Занижение физического показателя, исходя из которого производится расчет</a:t>
          </a:r>
          <a:endParaRPr lang="ru-RU" sz="2000" kern="1200" dirty="0"/>
        </a:p>
      </dsp:txBody>
      <dsp:txXfrm>
        <a:off x="5267929" y="2855339"/>
        <a:ext cx="3779297" cy="828980"/>
      </dsp:txXfrm>
    </dsp:sp>
    <dsp:sp modelId="{81714A52-733F-4C2C-BA14-0E7D78E53D0D}">
      <dsp:nvSpPr>
        <dsp:cNvPr id="0" name=""/>
        <dsp:cNvSpPr/>
      </dsp:nvSpPr>
      <dsp:spPr>
        <a:xfrm>
          <a:off x="5184570" y="3845582"/>
          <a:ext cx="3946015" cy="8805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Неправомерное уменьшение суммы налога на сумму неуплаченных страховых взносов</a:t>
          </a:r>
          <a:endParaRPr lang="ru-RU" sz="2000" kern="1200" dirty="0"/>
        </a:p>
      </dsp:txBody>
      <dsp:txXfrm>
        <a:off x="5210361" y="3871373"/>
        <a:ext cx="3894433" cy="828980"/>
      </dsp:txXfrm>
    </dsp:sp>
    <dsp:sp modelId="{6439F2BD-3EE0-412F-AF12-828D7347AF5A}">
      <dsp:nvSpPr>
        <dsp:cNvPr id="0" name=""/>
        <dsp:cNvSpPr/>
      </dsp:nvSpPr>
      <dsp:spPr>
        <a:xfrm>
          <a:off x="5340979" y="4861616"/>
          <a:ext cx="3633197" cy="8805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Предоставление «нулевых» деклараций по ЕНВД</a:t>
          </a:r>
          <a:endParaRPr lang="ru-RU" sz="2000" kern="1200" dirty="0"/>
        </a:p>
      </dsp:txBody>
      <dsp:txXfrm>
        <a:off x="5366770" y="4887407"/>
        <a:ext cx="3581615" cy="8289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8CDFA647-6110-492C-84AF-446D3E4E1F8F}" type="datetimeFigureOut">
              <a:rPr lang="ru-RU"/>
              <a:pPr>
                <a:defRPr/>
              </a:pPr>
              <a:t>11.12.2020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10A14C3C-5F1F-4237-A169-BF49F58ABD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65290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1043056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1043056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5C8D82B-071D-4353-BB54-9DB24773D5D5}" type="datetimeFigureOut">
              <a:rPr lang="ru-RU"/>
              <a:pPr>
                <a:defRPr/>
              </a:pPr>
              <a:t>11.12.2020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66763" y="744538"/>
            <a:ext cx="526415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1043056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1043056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324BFE7-F969-4550-BED9-BDA96DE64C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12198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1042988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0700" algn="l" defTabSz="1042988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2988" algn="l" defTabSz="1042988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63688" algn="l" defTabSz="1042988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85975" algn="l" defTabSz="1042988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57348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1042988" fontAlgn="base">
              <a:spcBef>
                <a:spcPct val="0"/>
              </a:spcBef>
              <a:spcAft>
                <a:spcPct val="0"/>
              </a:spcAft>
              <a:defRPr/>
            </a:pPr>
            <a:fld id="{F0384727-5529-4675-B664-82BE69BAD1A0}" type="slidenum">
              <a:rPr lang="ru-RU" smtClean="0">
                <a:solidFill>
                  <a:srgbClr val="000000"/>
                </a:solidFill>
              </a:rPr>
              <a:pPr defTabSz="1042988"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24BFE7-F969-4550-BED9-BDA96DE64C49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6334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-01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588" y="0"/>
            <a:ext cx="10691812" cy="756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02005" y="3708623"/>
            <a:ext cx="9089390" cy="1620771"/>
          </a:xfrm>
        </p:spPr>
        <p:txBody>
          <a:bodyPr>
            <a:normAutofit/>
          </a:bodyPr>
          <a:lstStyle>
            <a:lvl1pPr>
              <a:defRPr sz="57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04010" y="5364807"/>
            <a:ext cx="7485380" cy="1932323"/>
          </a:xfrm>
        </p:spPr>
        <p:txBody>
          <a:bodyPr>
            <a:normAutofit/>
          </a:bodyPr>
          <a:lstStyle>
            <a:lvl1pPr marL="0" indent="0" algn="ctr">
              <a:buNone/>
              <a:defRPr sz="3200" b="0">
                <a:solidFill>
                  <a:schemeClr val="bg1"/>
                </a:solidFill>
                <a:latin typeface="+mj-lt"/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 lIns="104306" tIns="52153" rIns="104306" bIns="52153" rtlCol="0">
            <a:normAutofit/>
          </a:bodyPr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3AC665-2E3C-4E6B-9DA1-6888900DF356}" type="datetimeFigureOut">
              <a:rPr lang="ru-RU"/>
              <a:pPr>
                <a:defRPr/>
              </a:pPr>
              <a:t>11.12.2020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2595A-74EA-4267-8C21-667E7613395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1EEA42-0172-41CC-AA51-5E1A811DC395}" type="datetimeFigureOut">
              <a:rPr lang="ru-RU"/>
              <a:pPr>
                <a:defRPr/>
              </a:pPr>
              <a:t>11.12.2020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357A93-C46A-4AB3-90B8-F180218654E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067112" y="334306"/>
            <a:ext cx="2812588" cy="71131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5639" y="334306"/>
            <a:ext cx="8263250" cy="71131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8E1AB3-BC9F-4184-8505-F8F47A3130F2}" type="datetimeFigureOut">
              <a:rPr lang="ru-RU"/>
              <a:pPr>
                <a:defRPr/>
              </a:pPr>
              <a:t>11.12.2020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E308E9-5381-49F5-A43A-14D38F5ABED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588" y="1588"/>
            <a:ext cx="10691812" cy="755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9"/>
          <p:cNvSpPr txBox="1">
            <a:spLocks noChangeArrowheads="1"/>
          </p:cNvSpPr>
          <p:nvPr userDrawn="1"/>
        </p:nvSpPr>
        <p:spPr bwMode="auto">
          <a:xfrm>
            <a:off x="6931025" y="5653088"/>
            <a:ext cx="1079500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8" tIns="45719" rIns="91438" bIns="45719"/>
          <a:lstStyle/>
          <a:p>
            <a:pPr defTabSz="1043056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62025" y="1771650"/>
            <a:ext cx="8561139" cy="5324475"/>
          </a:xfrm>
        </p:spPr>
        <p:txBody>
          <a:bodyPr/>
          <a:lstStyle>
            <a:lvl1pPr marL="363538" indent="0">
              <a:buFontTx/>
              <a:buNone/>
              <a:defRPr b="1">
                <a:latin typeface="+mj-lt"/>
              </a:defRPr>
            </a:lvl1pPr>
            <a:lvl2pPr marL="360363" indent="3175">
              <a:defRPr>
                <a:latin typeface="+mj-lt"/>
              </a:defRPr>
            </a:lvl2pPr>
            <a:lvl3pPr marL="628650" indent="-260350">
              <a:tabLst/>
              <a:defRPr>
                <a:latin typeface="+mj-lt"/>
              </a:defRPr>
            </a:lvl3pPr>
            <a:lvl4pPr marL="0" indent="360363">
              <a:lnSpc>
                <a:spcPts val="1800"/>
              </a:lnSpc>
              <a:spcBef>
                <a:spcPts val="400"/>
              </a:spcBef>
              <a:defRPr>
                <a:latin typeface="+mj-lt"/>
              </a:defRPr>
            </a:lvl4pPr>
            <a:lvl5pPr>
              <a:lnSpc>
                <a:spcPts val="1800"/>
              </a:lnSpc>
              <a:spcBef>
                <a:spcPts val="400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962026" y="552451"/>
            <a:ext cx="8580438" cy="1219199"/>
          </a:xfrm>
        </p:spPr>
        <p:txBody>
          <a:bodyPr/>
          <a:lstStyle>
            <a:lvl1pPr marL="0" marR="0" indent="0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lvl="0"/>
            <a:r>
              <a:rPr lang="ru-RU" noProof="0" dirty="0" smtClean="0"/>
              <a:t>Образец заголовка</a:t>
            </a:r>
          </a:p>
        </p:txBody>
      </p:sp>
      <p:sp>
        <p:nvSpPr>
          <p:cNvPr id="6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ED4219-446A-426A-A009-3E54DEF2281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0691813" cy="755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62025" y="1771650"/>
            <a:ext cx="8561139" cy="5324475"/>
          </a:xfrm>
        </p:spPr>
        <p:txBody>
          <a:bodyPr/>
          <a:lstStyle>
            <a:lvl1pPr marL="363538" indent="0">
              <a:buFontTx/>
              <a:buNone/>
              <a:defRPr b="1">
                <a:latin typeface="+mj-lt"/>
              </a:defRPr>
            </a:lvl1pPr>
            <a:lvl2pPr marL="363538" indent="0">
              <a:defRPr>
                <a:latin typeface="+mj-lt"/>
              </a:defRPr>
            </a:lvl2pPr>
            <a:lvl3pPr marL="628650" indent="-260350">
              <a:defRPr>
                <a:latin typeface="+mj-lt"/>
              </a:defRPr>
            </a:lvl3pPr>
            <a:lvl4pPr marL="0" indent="360363">
              <a:defRPr>
                <a:latin typeface="+mj-lt"/>
              </a:defRPr>
            </a:lvl4pPr>
            <a:lvl5pPr marL="1435100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961196" y="552451"/>
            <a:ext cx="8581267" cy="1219199"/>
          </a:xfrm>
        </p:spPr>
        <p:txBody>
          <a:bodyPr/>
          <a:lstStyle>
            <a:lvl1pPr marL="0" marR="0" indent="0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lvl="0"/>
            <a:r>
              <a:rPr lang="ru-RU" noProof="0" dirty="0" smtClean="0"/>
              <a:t>Образец заголовка</a:t>
            </a:r>
          </a:p>
        </p:txBody>
      </p:sp>
      <p:sp>
        <p:nvSpPr>
          <p:cNvPr id="5" name="Номер слайда 1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2A1FC3-E460-4B15-9CB5-0A2C232AB9E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0691813" cy="7558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5" y="1116335"/>
            <a:ext cx="8561139" cy="223224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5" y="3781425"/>
            <a:ext cx="8561139" cy="3314700"/>
          </a:xfrm>
        </p:spPr>
        <p:txBody>
          <a:bodyPr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5E1D0A-1208-4860-BC6E-65E9F5587BA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588" y="1588"/>
            <a:ext cx="10691812" cy="755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6" y="552451"/>
            <a:ext cx="8580438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62026" y="1771650"/>
            <a:ext cx="4234282" cy="517733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9958" y="1771650"/>
            <a:ext cx="4262505" cy="517733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6" name="Номер слайда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560574-F6AB-43A4-9E26-34E5E1CEBC6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4" y="552450"/>
            <a:ext cx="9196705" cy="12192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5" y="1771650"/>
            <a:ext cx="4297420" cy="6262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962025" y="2397901"/>
            <a:ext cx="4297420" cy="4698224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346701" y="1771650"/>
            <a:ext cx="4195762" cy="6262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346701" y="2412479"/>
            <a:ext cx="4195762" cy="4683646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2D16F9-3A5B-477A-B130-BB8688E780C0}" type="datetimeFigureOut">
              <a:rPr lang="ru-RU"/>
              <a:pPr>
                <a:defRPr/>
              </a:pPr>
              <a:t>11.12.2020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B151F1-46A4-4B58-833E-EDB6A595A42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588" y="1588"/>
            <a:ext cx="10691812" cy="755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5" y="552451"/>
            <a:ext cx="9196705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FDD3B-8C4E-4B41-AAFD-E5C10ABEBFCE}" type="datetimeFigureOut">
              <a:rPr lang="ru-RU"/>
              <a:pPr>
                <a:defRPr/>
              </a:pPr>
              <a:t>11.12.2020</a:t>
            </a:fld>
            <a:endParaRPr lang="ru-RU"/>
          </a:p>
        </p:txBody>
      </p:sp>
      <p:sp>
        <p:nvSpPr>
          <p:cNvPr id="5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9BFCCA-1C47-4AB3-8B02-1195524428D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E9E22A-0505-4DDD-A4F4-AF0F11A38675}" type="datetimeFigureOut">
              <a:rPr lang="ru-RU"/>
              <a:pPr>
                <a:defRPr/>
              </a:pPr>
              <a:t>11.12.2020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578975" y="6475413"/>
            <a:ext cx="663575" cy="719137"/>
          </a:xfrm>
        </p:spPr>
        <p:txBody>
          <a:bodyPr/>
          <a:lstStyle>
            <a:lvl1pPr algn="ctr">
              <a:defRPr sz="2700" i="0">
                <a:solidFill>
                  <a:schemeClr val="bg1"/>
                </a:solidFill>
                <a:latin typeface="+mj-lt"/>
              </a:defRPr>
            </a:lvl1pPr>
          </a:lstStyle>
          <a:p>
            <a:pPr>
              <a:defRPr/>
            </a:pPr>
            <a:fld id="{B279A7A8-F276-4ADE-9435-E1CED7D5581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1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4671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B03457-85AC-4E18-8FA9-34E84FE50B60}" type="datetimeFigureOut">
              <a:rPr lang="ru-RU"/>
              <a:pPr>
                <a:defRPr/>
              </a:pPr>
              <a:t>11.12.2020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265C26-7942-4D05-91E2-4E4CE7D31D9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954088" y="539750"/>
            <a:ext cx="8588375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303" tIns="52152" rIns="104303" bIns="5215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954088" y="1763713"/>
            <a:ext cx="8588375" cy="533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303" tIns="52152" rIns="104303" bIns="5215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 bwMode="auto">
          <a:xfrm>
            <a:off x="534988" y="7008813"/>
            <a:ext cx="249555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303" tIns="52152" rIns="104303" bIns="52152" numCol="1" anchor="ctr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898989"/>
                </a:solidFill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fld id="{3522F03A-13C3-4762-A0A4-FDB434B21774}" type="datetimeFigureOut">
              <a:rPr lang="ru-RU"/>
              <a:pPr>
                <a:defRPr/>
              </a:pPr>
              <a:t>11.12.2020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 bwMode="auto">
          <a:xfrm>
            <a:off x="3652838" y="7008813"/>
            <a:ext cx="3387725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303" tIns="52152" rIns="104303" bIns="52152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898989"/>
                </a:solidFill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 bwMode="auto">
          <a:xfrm>
            <a:off x="9734550" y="6661150"/>
            <a:ext cx="725488" cy="696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303" tIns="52152" rIns="104303" bIns="52152" numCol="1" anchor="ctr" anchorCtr="0" compatLnSpc="1">
            <a:prstTxWarp prst="textNoShape">
              <a:avLst/>
            </a:prstTxWarp>
          </a:bodyPr>
          <a:lstStyle>
            <a:lvl1pPr algn="ctr" defTabSz="1043056" fontAlgn="auto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defRPr sz="27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7779B56-F708-457A-B340-1FE74345E84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57" r:id="rId6"/>
    <p:sldLayoutId id="2147483667" r:id="rId7"/>
    <p:sldLayoutId id="2147483668" r:id="rId8"/>
    <p:sldLayoutId id="2147483658" r:id="rId9"/>
    <p:sldLayoutId id="2147483659" r:id="rId10"/>
    <p:sldLayoutId id="2147483660" r:id="rId11"/>
    <p:sldLayoutId id="2147483661" r:id="rId12"/>
    <p:sldLayoutId id="2147483669" r:id="rId13"/>
  </p:sldLayoutIdLst>
  <p:hf hdr="0" ftr="0" dt="0"/>
  <p:txStyles>
    <p:titleStyle>
      <a:lvl1pPr algn="l" defTabSz="1042988" rtl="0" eaLnBrk="0" fontAlgn="base" hangingPunct="0">
        <a:lnSpc>
          <a:spcPts val="5200"/>
        </a:lnSpc>
        <a:spcBef>
          <a:spcPct val="0"/>
        </a:spcBef>
        <a:spcAft>
          <a:spcPct val="0"/>
        </a:spcAft>
        <a:defRPr sz="4200" b="1" kern="1200">
          <a:solidFill>
            <a:srgbClr val="005AA9"/>
          </a:solidFill>
          <a:latin typeface="+mj-lt"/>
          <a:ea typeface="+mj-ea"/>
          <a:cs typeface="+mj-cs"/>
        </a:defRPr>
      </a:lvl1pPr>
      <a:lvl2pPr algn="l" defTabSz="1042988" rtl="0" eaLnBrk="0" fontAlgn="base" hangingPunct="0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2pPr>
      <a:lvl3pPr algn="l" defTabSz="1042988" rtl="0" eaLnBrk="0" fontAlgn="base" hangingPunct="0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3pPr>
      <a:lvl4pPr algn="l" defTabSz="1042988" rtl="0" eaLnBrk="0" fontAlgn="base" hangingPunct="0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4pPr>
      <a:lvl5pPr algn="l" defTabSz="1042988" rtl="0" eaLnBrk="0" fontAlgn="base" hangingPunct="0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5pPr>
      <a:lvl6pPr marL="457200" algn="l" defTabSz="1042988" rtl="0" fontAlgn="base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6pPr>
      <a:lvl7pPr marL="914400" algn="l" defTabSz="1042988" rtl="0" fontAlgn="base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7pPr>
      <a:lvl8pPr marL="1371600" algn="l" defTabSz="1042988" rtl="0" fontAlgn="base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8pPr>
      <a:lvl9pPr marL="1828800" algn="l" defTabSz="1042988" rtl="0" fontAlgn="base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9pPr>
    </p:titleStyle>
    <p:bodyStyle>
      <a:lvl1pPr marL="363538" indent="-363538" algn="l" defTabSz="1042988" rtl="0" eaLnBrk="0" fontAlgn="base" hangingPunct="0">
        <a:spcBef>
          <a:spcPct val="20000"/>
        </a:spcBef>
        <a:spcAft>
          <a:spcPct val="0"/>
        </a:spcAft>
        <a:buFont typeface="+mj-lt"/>
        <a:defRPr sz="3600" kern="1200">
          <a:solidFill>
            <a:srgbClr val="005AA9"/>
          </a:solidFill>
          <a:latin typeface="+mj-lt"/>
          <a:ea typeface="+mn-ea"/>
          <a:cs typeface="+mn-cs"/>
        </a:defRPr>
      </a:lvl1pPr>
      <a:lvl2pPr marL="363538" indent="93663" algn="l" defTabSz="1042988" rtl="0" eaLnBrk="0" fontAlgn="base" hangingPunct="0">
        <a:spcBef>
          <a:spcPct val="20000"/>
        </a:spcBef>
        <a:spcAft>
          <a:spcPct val="0"/>
        </a:spcAft>
        <a:buFont typeface="Arial" charset="0"/>
        <a:defRPr sz="2400" kern="1200">
          <a:solidFill>
            <a:srgbClr val="504F53"/>
          </a:solidFill>
          <a:latin typeface="+mj-lt"/>
          <a:ea typeface="+mn-ea"/>
          <a:cs typeface="+mn-cs"/>
        </a:defRPr>
      </a:lvl2pPr>
      <a:lvl3pPr marL="712788" indent="-260350" algn="l" defTabSz="1042988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504F53"/>
          </a:solidFill>
          <a:latin typeface="+mj-lt"/>
          <a:ea typeface="+mn-ea"/>
          <a:cs typeface="+mn-cs"/>
        </a:defRPr>
      </a:lvl3pPr>
      <a:lvl4pPr marL="1600200" indent="-1239838" algn="just" defTabSz="1042988" rtl="0" eaLnBrk="0" fontAlgn="base" hangingPunct="0">
        <a:lnSpc>
          <a:spcPts val="1800"/>
        </a:lnSpc>
        <a:spcBef>
          <a:spcPts val="400"/>
        </a:spcBef>
        <a:spcAft>
          <a:spcPct val="0"/>
        </a:spcAft>
        <a:buFont typeface="Arial" charset="0"/>
        <a:defRPr sz="1600" kern="1200">
          <a:solidFill>
            <a:srgbClr val="504F53"/>
          </a:solidFill>
          <a:latin typeface="+mj-lt"/>
          <a:ea typeface="+mn-ea"/>
          <a:cs typeface="+mn-cs"/>
        </a:defRPr>
      </a:lvl4pPr>
      <a:lvl5pPr marL="1435100" indent="393700" algn="l" defTabSz="1042988" rtl="0" eaLnBrk="0" fontAlgn="base" hangingPunct="0">
        <a:lnSpc>
          <a:spcPts val="1800"/>
        </a:lnSpc>
        <a:spcBef>
          <a:spcPts val="400"/>
        </a:spcBef>
        <a:spcAft>
          <a:spcPct val="0"/>
        </a:spcAft>
        <a:buFont typeface="Arial" charset="0"/>
        <a:defRPr sz="1400" kern="1200">
          <a:solidFill>
            <a:srgbClr val="8D8C90"/>
          </a:solidFill>
          <a:latin typeface="+mj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6" Type="http://schemas.microsoft.com/office/2007/relationships/hdphoto" Target="../media/hdphoto1.wdp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4413" y="5272088"/>
            <a:ext cx="568325" cy="2141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0" name="Рисунок 6" descr="C:\Users\panova_ea\Desktop\ФНС\Новая папка\word\jpg\true-logo-FNS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01738" y="1398588"/>
            <a:ext cx="1282700" cy="127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229692" y="187847"/>
            <a:ext cx="10274300" cy="7226300"/>
          </a:xfrm>
          <a:prstGeom prst="rect">
            <a:avLst/>
          </a:prstGeom>
          <a:solidFill>
            <a:srgbClr val="A6A6A6">
              <a:alpha val="32941"/>
            </a:srgbClr>
          </a:solidFill>
          <a:ln w="25400" algn="ctr">
            <a:noFill/>
            <a:miter lim="800000"/>
            <a:headEnd/>
            <a:tailEnd/>
          </a:ln>
        </p:spPr>
        <p:txBody>
          <a:bodyPr lIns="104303" tIns="52152" rIns="104303" bIns="52152" anchor="ctr"/>
          <a:lstStyle/>
          <a:p>
            <a:pPr algn="ctr" defTabSz="1042688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prstClr val="white"/>
              </a:solidFill>
              <a:latin typeface="+mn-lt"/>
              <a:cs typeface="+mn-cs"/>
            </a:endParaRPr>
          </a:p>
        </p:txBody>
      </p:sp>
      <p:sp>
        <p:nvSpPr>
          <p:cNvPr id="17412" name="TextBox 4"/>
          <p:cNvSpPr txBox="1">
            <a:spLocks noChangeArrowheads="1"/>
          </p:cNvSpPr>
          <p:nvPr/>
        </p:nvSpPr>
        <p:spPr bwMode="auto">
          <a:xfrm>
            <a:off x="522163" y="2739313"/>
            <a:ext cx="9793089" cy="1061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294" tIns="45648" rIns="91294" bIns="45648">
            <a:spAutoFit/>
          </a:bodyPr>
          <a:lstStyle/>
          <a:p>
            <a:pPr algn="r" defTabSz="1039813"/>
            <a:r>
              <a:rPr lang="ru-RU" altLang="ru-RU" dirty="0" smtClean="0">
                <a:solidFill>
                  <a:srgbClr val="002060"/>
                </a:solidFill>
              </a:rPr>
              <a:t>Начальник отдела налогообложения юридических лиц УФНС России по Ханты-Мансийскому автономному округу-Югре</a:t>
            </a:r>
          </a:p>
          <a:p>
            <a:pPr algn="r" defTabSz="1039813"/>
            <a:r>
              <a:rPr lang="ru-RU" altLang="ru-RU" dirty="0" smtClean="0">
                <a:solidFill>
                  <a:srgbClr val="002060"/>
                </a:solidFill>
              </a:rPr>
              <a:t>О.</a:t>
            </a:r>
            <a:r>
              <a:rPr lang="en-US" altLang="ru-RU" dirty="0" smtClean="0">
                <a:solidFill>
                  <a:srgbClr val="002060"/>
                </a:solidFill>
              </a:rPr>
              <a:t> </a:t>
            </a:r>
            <a:r>
              <a:rPr lang="ru-RU" altLang="ru-RU" dirty="0" smtClean="0">
                <a:solidFill>
                  <a:srgbClr val="002060"/>
                </a:solidFill>
              </a:rPr>
              <a:t>А.</a:t>
            </a:r>
            <a:r>
              <a:rPr lang="en-US" altLang="ru-RU" dirty="0" smtClean="0">
                <a:solidFill>
                  <a:srgbClr val="002060"/>
                </a:solidFill>
              </a:rPr>
              <a:t> </a:t>
            </a:r>
            <a:r>
              <a:rPr lang="ru-RU" altLang="ru-RU" dirty="0" smtClean="0">
                <a:solidFill>
                  <a:srgbClr val="002060"/>
                </a:solidFill>
              </a:rPr>
              <a:t>Василенко</a:t>
            </a:r>
            <a:endParaRPr lang="ru-RU" altLang="ru-RU" dirty="0">
              <a:solidFill>
                <a:srgbClr val="00206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94172" y="4140671"/>
            <a:ext cx="9145016" cy="1800200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rm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4800" b="1" i="0" u="none" strike="noStrike" kern="1200" cap="none" spc="0" normalizeH="0" baseline="0" noProof="0" dirty="0" smtClean="0">
              <a:ln>
                <a:noFill/>
              </a:ln>
              <a:solidFill>
                <a:srgbClr val="005AA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02284" y="4716735"/>
            <a:ext cx="7848872" cy="1728192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rm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4800" b="1" i="0" u="none" strike="noStrike" kern="1200" cap="none" spc="0" normalizeH="0" baseline="0" noProof="0" dirty="0" smtClean="0">
              <a:ln>
                <a:noFill/>
              </a:ln>
              <a:solidFill>
                <a:srgbClr val="005AA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98228" y="4428703"/>
            <a:ext cx="8640960" cy="2160240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rm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4800" b="1" i="0" u="none" strike="noStrike" kern="1200" cap="none" spc="0" normalizeH="0" baseline="0" noProof="0" dirty="0" smtClean="0">
              <a:ln>
                <a:noFill/>
              </a:ln>
              <a:solidFill>
                <a:srgbClr val="005AA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22163" y="4428703"/>
            <a:ext cx="9382249" cy="18722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1039813"/>
            <a:endParaRPr lang="ru-RU" altLang="ru-RU" dirty="0">
              <a:solidFill>
                <a:srgbClr val="104E72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66180" y="3800997"/>
            <a:ext cx="8856984" cy="21398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 «Риск-ориентированный 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подход в организации контрольно-надзорной деятельности в части специальных налоговых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режимов, типичные ошибки и нарушения»</a:t>
            </a:r>
            <a:endParaRPr lang="ru-RU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artisticMarker trans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132" y="180975"/>
            <a:ext cx="1512168" cy="10073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034332" y="396255"/>
            <a:ext cx="3060340" cy="6560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746300" y="324247"/>
            <a:ext cx="3348372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746300" y="180975"/>
            <a:ext cx="4345260" cy="10073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defTabSz="356600" fontAlgn="auto">
              <a:spcBef>
                <a:spcPts val="0"/>
              </a:spcBef>
              <a:spcAft>
                <a:spcPts val="0"/>
              </a:spcAft>
            </a:pPr>
            <a:r>
              <a:rPr lang="ru-RU" sz="1800" b="1" i="1" dirty="0">
                <a:solidFill>
                  <a:srgbClr val="1F497D">
                    <a:lumMod val="75000"/>
                  </a:srgbClr>
                </a:solidFill>
                <a:latin typeface="Arial Narrow" pitchFamily="34" charset="0"/>
              </a:rPr>
              <a:t>Реформа контрольно-надзорной деятельности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9565303"/>
              </p:ext>
            </p:extLst>
          </p:nvPr>
        </p:nvGraphicFramePr>
        <p:xfrm>
          <a:off x="450156" y="1260351"/>
          <a:ext cx="9433048" cy="60445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54212" y="252238"/>
            <a:ext cx="9361040" cy="936105"/>
          </a:xfrm>
        </p:spPr>
        <p:txBody>
          <a:bodyPr/>
          <a:lstStyle/>
          <a:p>
            <a:pPr algn="ctr"/>
            <a:r>
              <a:rPr lang="ru-RU" sz="2400" dirty="0" smtClean="0">
                <a:solidFill>
                  <a:srgbClr val="002060"/>
                </a:solidFill>
              </a:rPr>
              <a:t>Нарушения, связанные с применением плательщиками  специальных режимов налогообложения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9811196" y="6732959"/>
            <a:ext cx="576064" cy="576063"/>
          </a:xfrm>
        </p:spPr>
        <p:txBody>
          <a:bodyPr/>
          <a:lstStyle/>
          <a:p>
            <a:pPr>
              <a:defRPr/>
            </a:pPr>
            <a:r>
              <a:rPr lang="ru-RU" dirty="0">
                <a:solidFill>
                  <a:prstClr val="white"/>
                </a:solidFill>
              </a:rPr>
              <a:t>2</a:t>
            </a:r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artisticMarker trans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887" b="7224"/>
          <a:stretch/>
        </p:blipFill>
        <p:spPr bwMode="auto">
          <a:xfrm>
            <a:off x="1" y="-1141"/>
            <a:ext cx="1242243" cy="934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59914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00" name="Rectangle 4"/>
          <p:cNvSpPr>
            <a:spLocks noGrp="1" noChangeArrowheads="1"/>
          </p:cNvSpPr>
          <p:nvPr>
            <p:ph type="title"/>
          </p:nvPr>
        </p:nvSpPr>
        <p:spPr>
          <a:xfrm>
            <a:off x="1386260" y="4572719"/>
            <a:ext cx="8382768" cy="1260475"/>
          </a:xfrm>
        </p:spPr>
        <p:txBody>
          <a:bodyPr/>
          <a:lstStyle/>
          <a:p>
            <a:pPr defTabSz="468505">
              <a:defRPr/>
            </a:pPr>
            <a:r>
              <a:rPr lang="ru-RU" sz="50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Благодарю за внимание !</a:t>
            </a:r>
          </a:p>
        </p:txBody>
      </p:sp>
      <p:pic>
        <p:nvPicPr>
          <p:cNvPr id="43010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92538" y="1398588"/>
            <a:ext cx="2849562" cy="305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Marker trans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887" b="7224"/>
          <a:stretch/>
        </p:blipFill>
        <p:spPr bwMode="auto">
          <a:xfrm>
            <a:off x="0" y="-1141"/>
            <a:ext cx="1438275" cy="934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_FNS2012_A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Present_FNS2012_A4</Template>
  <TotalTime>19622</TotalTime>
  <Words>117</Words>
  <Application>Microsoft Office PowerPoint</Application>
  <PresentationFormat>Произвольный</PresentationFormat>
  <Paragraphs>18</Paragraphs>
  <Slides>3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Present_FNS2012_A4</vt:lpstr>
      <vt:lpstr>Презентация PowerPoint</vt:lpstr>
      <vt:lpstr>Нарушения, связанные с применением плательщиками  специальных режимов налогообложения</vt:lpstr>
      <vt:lpstr>Благодарю за внимание 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Кирилл Евгеньевич Щеглов</dc:creator>
  <cp:lastModifiedBy>Василенко Олеся Александровна</cp:lastModifiedBy>
  <cp:revision>205</cp:revision>
  <cp:lastPrinted>2015-05-19T09:43:50Z</cp:lastPrinted>
  <dcterms:created xsi:type="dcterms:W3CDTF">2013-02-14T04:24:52Z</dcterms:created>
  <dcterms:modified xsi:type="dcterms:W3CDTF">2020-12-11T08:37:22Z</dcterms:modified>
</cp:coreProperties>
</file>